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48" r:id="rId2"/>
  </p:sldMasterIdLst>
  <p:sldIdLst>
    <p:sldId id="257" r:id="rId3"/>
    <p:sldId id="271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A5AE66-63C9-89B9-961D-7F5F55A58873}" v="18" dt="2023-07-20T20:46:04.794"/>
    <p1510:client id="{2EBB9159-9548-347C-1052-1D52E3880DE7}" v="868" dt="2023-07-10T19:28:18.546"/>
    <p1510:client id="{368039D9-3BC0-ECDD-D3CA-70CA768F4557}" v="38" dt="2023-07-10T18:19:41.088"/>
    <p1510:client id="{4667AE34-6F36-3960-508E-F079CD53B588}" v="109" dt="2023-07-21T23:53:36.938"/>
    <p1510:client id="{6B48AFDA-65D5-AACB-1331-0530B09A5B22}" v="3" dt="2023-07-20T20:17:50.940"/>
    <p1510:client id="{77E679E5-9AB6-95F5-B50F-F7815A1D6527}" v="17" dt="2023-07-10T22:11:37.500"/>
    <p1510:client id="{A760A9F4-5684-F872-71D4-AF4D6F309898}" v="53" dt="2023-07-10T20:00:23.739"/>
    <p1510:client id="{C3E53C85-559D-8F21-3885-178011ED90D3}" v="1" dt="2023-07-21T20:06:13.360"/>
    <p1510:client id="{CBE0841B-016B-C393-B7F4-D1F7A2B41897}" v="586" dt="2023-07-20T20:43:16.1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7-10T19:28:24.192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2254 9017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7-10T19:06:49.066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2254 9017 16383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7-10T19:06:52.910"/>
    </inkml:context>
    <inkml:brush xml:id="br0">
      <inkml:brushProperty name="width" value="0.1" units="cm"/>
      <inkml:brushProperty name="height" value="0.1" units="cm"/>
      <inkml:brushProperty name="color" value="#F6630D"/>
    </inkml:brush>
  </inkml:definitions>
  <inkml:trace contextRef="#ctx0" brushRef="#br0">2254 9017 16383 0 0,'0'0'0'0'0</inkml:trace>
</inkml:ink>
</file>

<file path=ppt/media/image1.jpeg>
</file>

<file path=ppt/media/image10.png>
</file>

<file path=ppt/media/image11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44ACCFF-64A9-40AA-93F9-86E3CE016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769" y="2683895"/>
            <a:ext cx="5278514" cy="2862225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50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D785D0F-160C-4A31-93B3-F251B07307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636" y="5568698"/>
            <a:ext cx="5278514" cy="61814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CCC134-2698-41E9-A225-76300EF59E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952488" y="950976"/>
            <a:ext cx="5239512" cy="496519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EEBC2D4-4F41-249E-7141-E0E12113CE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72346" y="0"/>
            <a:ext cx="28956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7806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imag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C65D0-3E91-45C0-BC6C-CC7BFE58B0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4800" y="3429000"/>
            <a:ext cx="3097320" cy="978408"/>
          </a:xfrm>
          <a:prstGeom prst="rect">
            <a:avLst/>
          </a:prstGeom>
        </p:spPr>
        <p:txBody>
          <a:bodyPr anchor="ctr"/>
          <a:lstStyle>
            <a:lvl1pPr algn="l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9651A5D-2C86-4900-A248-8559E39BDAC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051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D5F84479-AB5A-4587-BAAF-A05E52224B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5700" y="2854660"/>
            <a:ext cx="4749800" cy="2129971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cap="none" spc="50" baseline="0"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3D8D3253-3A08-4F2F-B6B3-607BBC6B33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39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220C40-4EC0-BFB1-D615-1455BA15A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3684897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8B9A4D3-8D91-4865-B422-5F60885A7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592874" y="3684898"/>
            <a:ext cx="9006253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0ECDAF5-DEB9-4A0C-9165-6ED23184A3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5435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FEA1AD-EC70-422F-BADD-FCA14BF9D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28750" y="3520775"/>
            <a:ext cx="328246" cy="328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84996E-63EA-4C88-816A-3AE158BB5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80314" y="3520775"/>
            <a:ext cx="328246" cy="3282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A09893-F9A1-4FA2-A462-C1C443EC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1878" y="3520775"/>
            <a:ext cx="328246" cy="32824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9FBC17-744B-4367-90B4-20C9CDBD1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3442" y="3520775"/>
            <a:ext cx="328246" cy="32824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FD6CCE-53EA-424C-A29B-35A77F7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35004" y="3520775"/>
            <a:ext cx="328246" cy="32824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1ADC218-9303-4431-8BD2-4D5F9C19A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92873" y="2964383"/>
            <a:ext cx="0" cy="415716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724929-97F8-4988-BD69-D86CAA695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1" y="2964383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0FEF08-1FB7-46B4-AB6B-D672A96A7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599127" y="2964383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8BA510CE-108D-434A-9BE7-BE67121752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2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00414708-82D0-44BF-8CBD-2D165A385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72F07D4-1C66-4FA2-8361-FC6267F177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0216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432C0CF3-19F3-4C10-9EEC-BA5E5F3FD22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70216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4A3A0AFC-7EB9-4059-8C59-C42379BA92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73340" y="2075688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1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417F27A8-21AF-48E6-8A67-65C9920A30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73340" y="2578608"/>
            <a:ext cx="2251564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26C8D2A-15B8-4AB1-83F7-74DB0A35CC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736" y="4398264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07311D06-DEA1-4811-AC58-E3B935DC5A8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16736" y="4917263"/>
            <a:ext cx="2251562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23AC1CF6-E394-4A35-A634-F187E005A4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21784" y="4398264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baseline="0">
                <a:solidFill>
                  <a:schemeClr val="accent3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F72BEB0-9B11-4205-B9FC-10E5201C813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1784" y="4917263"/>
            <a:ext cx="2251562" cy="31089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E574CD7-C8A6-4F56-81B4-F72FB22E0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844715" y="3977431"/>
            <a:ext cx="0" cy="415716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0FC7994-2504-4FF9-81F5-24405FEF0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47565" y="3977431"/>
            <a:ext cx="0" cy="415716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837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column layout"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101351-79F8-4AD7-A22B-E7AFB1C69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9A49BC-8099-40DE-8210-5A1CBAA42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7BBE6-4278-4E33-9044-72A2E0C0E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8564" y="1585733"/>
            <a:ext cx="2065188" cy="39959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549E-0E7C-4599-B51C-97AA7E52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32832" y="1585733"/>
            <a:ext cx="2065188" cy="39959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7C507F-AD4D-47B6-88C3-C1D0154FB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63405" y="1585733"/>
            <a:ext cx="2065188" cy="399591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A0266B1-BBD1-44C0-8D4C-4E651D320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3980" y="1585733"/>
            <a:ext cx="2065188" cy="399591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1BB1CE-E3FA-4E7F-A54B-3FB675098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1052" y="1585733"/>
            <a:ext cx="2065188" cy="39959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15D11F63-A3DB-4EB1-9148-6E8C6678D1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7843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normalizeH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96E63495-7407-4360-95F6-82D0C68813B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7843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3A879552-0B9C-48EC-8D07-A24DB252D6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52111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8337BD60-5C54-4FEC-A9D6-5C29EB9479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2111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25F7073D-87C3-473A-9A04-748C3F68265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2684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5CB2BF3B-6E9D-4A28-A938-C9CC9E4964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2684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94E179CD-2F9C-44FA-813E-253ACC4A9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13259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34D58360-D7DD-4F33-A29E-5F4835C2DC5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13259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AA5A81E7-83B9-4A30-9A57-98FFF27160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30331" y="2432304"/>
            <a:ext cx="1826631" cy="7762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C45C6D3E-88B9-42D5-9A94-6D2B9CA3CD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30331" y="3429000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2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13745377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2">
            <a:extLst>
              <a:ext uri="{FF2B5EF4-FFF2-40B4-BE49-F238E27FC236}">
                <a16:creationId xmlns:a16="http://schemas.microsoft.com/office/drawing/2014/main" id="{A750E0F3-3708-7BB7-7A9E-123ED3BAC6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D283EBF-8FBA-4A7A-9DCE-23E0BF7F6A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848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8D76D02-A6E3-446F-B85B-CAD9ED06415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0664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90954B1A-CAD7-4645-A1B3-1A5EFD54C9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664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8" name="Picture Placeholder 9">
            <a:extLst>
              <a:ext uri="{FF2B5EF4-FFF2-40B4-BE49-F238E27FC236}">
                <a16:creationId xmlns:a16="http://schemas.microsoft.com/office/drawing/2014/main" id="{D517EAC0-89E0-4247-B048-92F65C868A7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236976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7F5710E0-5399-4C8A-9D92-390195CB6F2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07792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19883F1-27DD-46A1-AD71-3AE142560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907792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7847BEB8-AC95-445E-AFB4-34B7658BB992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5404104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82B5CAB5-1932-4DC0-BBBD-8ABA7C5D5DE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74920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E248F87C-2911-41CB-A4BD-6ECD4E13B8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74920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7" name="Picture Placeholder 9">
            <a:extLst>
              <a:ext uri="{FF2B5EF4-FFF2-40B4-BE49-F238E27FC236}">
                <a16:creationId xmlns:a16="http://schemas.microsoft.com/office/drawing/2014/main" id="{7B6B3681-1E21-44DA-AADA-F5E638A87423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71232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2D88AD4B-15C6-42C2-B9A5-BD645DA67D7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242048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D79E337C-DD94-4BC6-9F28-69AC04CD2B3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242048" y="5431536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026B0125-C5D1-4397-BA37-9D1FCB7DA71E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9738360" y="1664208"/>
            <a:ext cx="1408176" cy="24688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A57BE95A-45E1-4F78-9162-0D9005657D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409176" y="4956048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EF2F2B86-E2A2-406A-9EED-2FBD6601798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409176" y="5431536"/>
            <a:ext cx="2069690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200" b="0" i="0" cap="none" spc="200" baseline="0"/>
            </a:lvl1pPr>
          </a:lstStyle>
          <a:p>
            <a:pPr lvl="0"/>
            <a:r>
              <a:rPr lang="en-US"/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3EAB4BA-80BD-7371-B929-19121B20B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444748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5AB06E-DF62-F8F9-5394-965FE9EF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288188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99703C-0E17-F953-C69A-F4BE3C334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9959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4C6290-D338-8FBA-9D0B-CAF45DE68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39717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04D8C7-8727-8343-DFC8-E415C809B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778565" y="4278429"/>
            <a:ext cx="0" cy="415716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051314"/>
            <a:ext cx="12192000" cy="3806686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292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D4B8443F-E5FA-5D35-EFF6-7896CFEE75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199" y="2063838"/>
            <a:ext cx="5066324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9C9904-11DE-F8AA-4316-5ACEC5829E3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8199" y="2486203"/>
            <a:ext cx="10515600" cy="33432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25377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198BF-0DCC-40E9-B9E5-892F3CCF54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224" y="502920"/>
            <a:ext cx="5010912" cy="1627632"/>
          </a:xfrm>
          <a:prstGeom prst="rect">
            <a:avLst/>
          </a:prstGeom>
          <a:noFill/>
        </p:spPr>
        <p:txBody>
          <a:bodyPr lIns="91440" tIns="45720" rIns="91440" bIns="45720" anchor="t" anchorCtr="0"/>
          <a:lstStyle>
            <a:lvl1pPr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38C8EB8A-A968-4E47-AE69-9A01E7717E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68496" y="2752344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FAD04F8B-0B18-4B5F-B3A8-8EEDC439F5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0288" y="1911096"/>
            <a:ext cx="2350008" cy="996696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lIns="1371600" bIns="365760" anchor="ctr"/>
          <a:lstStyle>
            <a:lvl1pPr marL="0" indent="0" algn="l">
              <a:buNone/>
              <a:defRPr sz="2000" i="0" cap="none" spc="20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1F8DE9-CF33-BBAF-FFA6-1487D09E6B0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46136" y="0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37F6F0D-FCD4-63B1-5371-FFB63A75BBE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46136" y="3602736"/>
            <a:ext cx="3602736" cy="32552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spc="400" baseline="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73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9A62FB8A-A588-91BB-620B-64E5D20902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B9DAAC-E781-43E6-913C-893B8D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1655546"/>
            <a:ext cx="12192001" cy="5202454"/>
          </a:xfrm>
          <a:prstGeom prst="rect">
            <a:avLst/>
          </a:prstGeom>
          <a:solidFill>
            <a:schemeClr val="tx2">
              <a:lumMod val="60000"/>
              <a:lumOff val="4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86584" y="2276856"/>
            <a:ext cx="274320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6D9CE0F4-78C6-4BD6-9C58-FDFC16FF09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86584" y="2916936"/>
            <a:ext cx="2743200" cy="25603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200" spc="5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B499BD94-B24B-4B23-9B87-81DF413EA4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8000" y="2276856"/>
            <a:ext cx="2743200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 here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BC5A941-8EB4-4D4B-9671-6B8FA6447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58000" y="2916936"/>
            <a:ext cx="2743200" cy="25603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200" spc="5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9C76B36E-858A-1EFF-2A70-C8D5ADDC0C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pc="400" baseline="0"/>
            </a:lvl1pPr>
          </a:lstStyle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777FD6-2BEA-C70A-1C6D-8885D53E9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2470543" y="2771478"/>
            <a:ext cx="607253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ABE26A-0746-BC10-0802-C29EAD6C2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6968402" y="2771478"/>
            <a:ext cx="607253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179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3" r:id="rId4"/>
    <p:sldLayoutId id="2147483674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710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4" r:id="rId3"/>
    <p:sldLayoutId id="2147483657" r:id="rId4"/>
    <p:sldLayoutId id="2147483656" r:id="rId5"/>
    <p:sldLayoutId id="2147483665" r:id="rId6"/>
    <p:sldLayoutId id="2147483652" r:id="rId7"/>
    <p:sldLayoutId id="2147483658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D64C50-A740-468A-8AB6-F949358D8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/>
          <a:lstStyle/>
          <a:p>
            <a:r>
              <a:rPr lang="en-US">
                <a:cs typeface="Segoe UI Light"/>
              </a:rPr>
              <a:t>Outland Adventures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F94A06-38B8-4C8F-ABF0-FB763704D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636" y="5548378"/>
            <a:ext cx="4882274" cy="638462"/>
          </a:xfrm>
        </p:spPr>
        <p:txBody>
          <a:bodyPr lIns="91440" tIns="45720" rIns="91440" bIns="45720" anchor="t"/>
          <a:lstStyle/>
          <a:p>
            <a:r>
              <a:rPr lang="en-US">
                <a:cs typeface="Segoe UI Light"/>
              </a:rPr>
              <a:t>Taylor Nairn, Benjamin Andrew, Joshua Rex</a:t>
            </a:r>
          </a:p>
          <a:p>
            <a:r>
              <a:rPr lang="en-US">
                <a:cs typeface="Segoe UI Light"/>
              </a:rPr>
              <a:t>Database Development and Use, 7/21/2023</a:t>
            </a:r>
          </a:p>
        </p:txBody>
      </p:sp>
      <p:pic>
        <p:nvPicPr>
          <p:cNvPr id="6" name="Picture Placeholder 5" descr="Woman sitting on mountain peak">
            <a:extLst>
              <a:ext uri="{FF2B5EF4-FFF2-40B4-BE49-F238E27FC236}">
                <a16:creationId xmlns:a16="http://schemas.microsoft.com/office/drawing/2014/main" id="{03C29D19-2732-6417-E1C3-8F45563C28F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14828" r="14828"/>
          <a:stretch/>
        </p:blipFill>
        <p:spPr>
          <a:xfrm>
            <a:off x="6952488" y="950976"/>
            <a:ext cx="5239512" cy="4965192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37C1019-D992-06C7-BBAF-C153A2F43F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04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0BFE6-365B-7104-0595-CF179426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817725" cy="178308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700">
                <a:cs typeface="Calibri Light"/>
              </a:rPr>
              <a:t>Report #3: Total Equipment Purchases</a:t>
            </a:r>
            <a:endParaRPr lang="en-US" sz="470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618AF-4A35-A2BC-9006-491FF0E2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4" r="20342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7665-1A97-CD84-88A5-9695A9D95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Step 1: Use the aggregate function "COUNT" on all equipment purchases contained in the customer table.</a:t>
            </a:r>
          </a:p>
          <a:p>
            <a:r>
              <a:rPr lang="en-US" sz="2200">
                <a:cs typeface="Calibri"/>
              </a:rPr>
              <a:t>Step 2: Display the result.</a:t>
            </a:r>
          </a:p>
        </p:txBody>
      </p:sp>
    </p:spTree>
    <p:extLst>
      <p:ext uri="{BB962C8B-B14F-4D97-AF65-F5344CB8AC3E}">
        <p14:creationId xmlns:p14="http://schemas.microsoft.com/office/powerpoint/2010/main" val="308568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41DD37B-C92F-31A4-133B-408FA7B66854}"/>
              </a:ext>
            </a:extLst>
          </p:cNvPr>
          <p:cNvSpPr/>
          <p:nvPr/>
        </p:nvSpPr>
        <p:spPr>
          <a:xfrm>
            <a:off x="713015" y="1578429"/>
            <a:ext cx="3777342" cy="3331028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1EBAF-2BFE-A4B9-EA74-CCEF64CD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600">
                <a:solidFill>
                  <a:srgbClr val="FFFFFF"/>
                </a:solidFill>
              </a:rPr>
              <a:t>     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Report</a:t>
            </a:r>
            <a:r>
              <a:rPr lang="en-US" sz="3600">
                <a:solidFill>
                  <a:srgbClr val="FFFFFF"/>
                </a:solidFill>
              </a:rPr>
              <a:t>       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</a:t>
            </a:r>
            <a:r>
              <a:rPr lang="en-US" sz="3600">
                <a:solidFill>
                  <a:srgbClr val="FFFFFF"/>
                </a:solidFill>
              </a:rPr>
              <a:t>3: Total Equipment Purchases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14:cNvPr>
              <p14:cNvContentPartPr/>
              <p14:nvPr/>
            </p14:nvContentPartPr>
            <p14:xfrm>
              <a:off x="-975359" y="3934460"/>
              <a:ext cx="12700" cy="127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0359" y="3299460"/>
                <a:ext cx="1270000" cy="1270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9">
            <a:extLst>
              <a:ext uri="{FF2B5EF4-FFF2-40B4-BE49-F238E27FC236}">
                <a16:creationId xmlns:a16="http://schemas.microsoft.com/office/drawing/2014/main" id="{EA04737F-31F0-FF2C-55BB-622A895A3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267960" y="2960846"/>
            <a:ext cx="6593840" cy="475615"/>
          </a:xfrm>
        </p:spPr>
      </p:pic>
    </p:spTree>
    <p:extLst>
      <p:ext uri="{BB962C8B-B14F-4D97-AF65-F5344CB8AC3E}">
        <p14:creationId xmlns:p14="http://schemas.microsoft.com/office/powerpoint/2010/main" val="3670639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516ED1-AEB3-5A61-CBCB-18697105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Assumptions made in the Design:</a:t>
            </a:r>
            <a:endParaRPr lang="en-US" sz="5400"/>
          </a:p>
        </p:txBody>
      </p:sp>
      <p:pic>
        <p:nvPicPr>
          <p:cNvPr id="5" name="Picture 4" descr="Digital business graph and charts">
            <a:extLst>
              <a:ext uri="{FF2B5EF4-FFF2-40B4-BE49-F238E27FC236}">
                <a16:creationId xmlns:a16="http://schemas.microsoft.com/office/drawing/2014/main" id="{E25C55DC-2DDF-8C90-8B9F-0C8F700C4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63" r="3376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7ACBE-7766-C8AA-7582-7232D3DC3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463774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300">
                <a:latin typeface="Times New Roman"/>
                <a:cs typeface="Times New Roman"/>
              </a:rPr>
              <a:t>Each customer has a unique </a:t>
            </a:r>
            <a:r>
              <a:rPr lang="en-US" sz="2300" err="1">
                <a:latin typeface="Times New Roman"/>
                <a:cs typeface="Times New Roman"/>
              </a:rPr>
              <a:t>CustomerID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trip has a unique </a:t>
            </a:r>
            <a:r>
              <a:rPr lang="en-US" sz="2300" err="1">
                <a:latin typeface="Times New Roman"/>
                <a:cs typeface="Times New Roman"/>
              </a:rPr>
              <a:t>TripID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equipment item has a unique </a:t>
            </a:r>
            <a:r>
              <a:rPr lang="en-US" sz="2300" err="1">
                <a:latin typeface="Times New Roman"/>
                <a:cs typeface="Times New Roman"/>
              </a:rPr>
              <a:t>EquipmentID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employee has a unique </a:t>
            </a:r>
            <a:r>
              <a:rPr lang="en-US" sz="2300" err="1">
                <a:latin typeface="Times New Roman"/>
                <a:cs typeface="Times New Roman"/>
              </a:rPr>
              <a:t>EmployeeID</a:t>
            </a:r>
            <a:r>
              <a:rPr lang="en-US" sz="2300">
                <a:latin typeface="Times New Roman"/>
                <a:cs typeface="Times New Roman"/>
              </a:rPr>
              <a:t>.</a:t>
            </a:r>
          </a:p>
          <a:p>
            <a:r>
              <a:rPr lang="en-US" sz="2300">
                <a:latin typeface="Times New Roman"/>
                <a:cs typeface="Times New Roman"/>
              </a:rPr>
              <a:t>Each inventory item has a unique Category.</a:t>
            </a:r>
          </a:p>
          <a:p>
            <a:r>
              <a:rPr lang="en-US" sz="2300">
                <a:latin typeface="Times New Roman"/>
                <a:cs typeface="Times New Roman"/>
              </a:rPr>
              <a:t>The age of an equipment item can be calculated based on the purchase date.</a:t>
            </a:r>
          </a:p>
          <a:p>
            <a:endParaRPr lang="en-US" sz="2300">
              <a:latin typeface="Calibri"/>
              <a:cs typeface="Calibri"/>
            </a:endParaRPr>
          </a:p>
          <a:p>
            <a:endParaRPr lang="en-US" sz="20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62516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516ED1-AEB3-5A61-CBCB-18697105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Assumptions made in the Design:</a:t>
            </a:r>
            <a:endParaRPr lang="en-US" sz="5400"/>
          </a:p>
        </p:txBody>
      </p:sp>
      <p:pic>
        <p:nvPicPr>
          <p:cNvPr id="5" name="Picture 4" descr="Digital business graph and charts">
            <a:extLst>
              <a:ext uri="{FF2B5EF4-FFF2-40B4-BE49-F238E27FC236}">
                <a16:creationId xmlns:a16="http://schemas.microsoft.com/office/drawing/2014/main" id="{E25C55DC-2DDF-8C90-8B9F-0C8F700C4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63" r="3376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7ACBE-7766-C8AA-7582-7232D3DC3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463774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300">
                <a:latin typeface="Times New Roman"/>
                <a:cs typeface="Times New Roman"/>
              </a:rPr>
              <a:t>Equipment is specified for rent or sale.</a:t>
            </a:r>
          </a:p>
          <a:p>
            <a:r>
              <a:rPr lang="en-US" sz="2300">
                <a:latin typeface="Times New Roman"/>
                <a:cs typeface="Times New Roman"/>
              </a:rPr>
              <a:t>If used equipment is sold it is first declassified as rental inventory.</a:t>
            </a:r>
          </a:p>
          <a:p>
            <a:r>
              <a:rPr lang="en-US" sz="2300">
                <a:latin typeface="Times New Roman"/>
                <a:cs typeface="Times New Roman"/>
              </a:rPr>
              <a:t>There can be multiple customers participating in a trip.</a:t>
            </a:r>
          </a:p>
          <a:p>
            <a:r>
              <a:rPr lang="en-US" sz="2300">
                <a:latin typeface="Times New Roman"/>
                <a:cs typeface="Times New Roman"/>
              </a:rPr>
              <a:t>There can be multiple trips organized by a guide.</a:t>
            </a:r>
          </a:p>
          <a:p>
            <a:r>
              <a:rPr lang="en-US" sz="2300">
                <a:latin typeface="Times New Roman"/>
                <a:cs typeface="Times New Roman"/>
              </a:rPr>
              <a:t>An employee can have only one job title at a time.</a:t>
            </a:r>
          </a:p>
          <a:p>
            <a:endParaRPr lang="en-US" sz="2000">
              <a:latin typeface="Times New Roman"/>
              <a:cs typeface="Times New Roman"/>
            </a:endParaRPr>
          </a:p>
          <a:p>
            <a:endParaRPr lang="en-US" sz="1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436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38C87-9894-90BF-6780-18FED105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Case Study</a:t>
            </a:r>
          </a:p>
        </p:txBody>
      </p:sp>
      <p:pic>
        <p:nvPicPr>
          <p:cNvPr id="5" name="Picture 4" descr="Vehicle driving uphill in countryside">
            <a:extLst>
              <a:ext uri="{FF2B5EF4-FFF2-40B4-BE49-F238E27FC236}">
                <a16:creationId xmlns:a16="http://schemas.microsoft.com/office/drawing/2014/main" id="{7495B3E5-0797-ECE6-9194-142962991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66" r="9988" b="-3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788A-349B-F57A-6C8B-1F99DAADE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100">
                <a:ea typeface="+mn-lt"/>
                <a:cs typeface="+mn-lt"/>
              </a:rPr>
              <a:t>Blythe </a:t>
            </a:r>
            <a:r>
              <a:rPr lang="en-US" sz="2100" err="1">
                <a:ea typeface="+mn-lt"/>
                <a:cs typeface="+mn-lt"/>
              </a:rPr>
              <a:t>Timmerson</a:t>
            </a:r>
            <a:r>
              <a:rPr lang="en-US" sz="2100">
                <a:ea typeface="+mn-lt"/>
                <a:cs typeface="+mn-lt"/>
              </a:rPr>
              <a:t> and Jim Ford opened Outland Adventures to allow customers to hike and camp in treks in other countries. With their guides, John 'Mac' </a:t>
            </a:r>
            <a:r>
              <a:rPr lang="en-US" sz="2100" err="1">
                <a:ea typeface="+mn-lt"/>
                <a:cs typeface="+mn-lt"/>
              </a:rPr>
              <a:t>MacNell</a:t>
            </a:r>
            <a:r>
              <a:rPr lang="en-US" sz="2100">
                <a:ea typeface="+mn-lt"/>
                <a:cs typeface="+mn-lt"/>
              </a:rPr>
              <a:t> and D.B. 'Duke' Marland, Outland Adventures has seen much success. Anita Gallegos was hired to take the lead on marketing and Mei Wong was hired later to develop a website for the Outland Adventures </a:t>
            </a:r>
            <a:br>
              <a:rPr lang="en-US" sz="2100">
                <a:ea typeface="+mn-lt"/>
                <a:cs typeface="+mn-lt"/>
              </a:rPr>
            </a:br>
            <a:r>
              <a:rPr lang="en-US" sz="2100">
                <a:ea typeface="+mn-lt"/>
                <a:cs typeface="+mn-lt"/>
              </a:rPr>
              <a:t>franchise.</a:t>
            </a:r>
            <a:endParaRPr lang="en-US" sz="2100">
              <a:ea typeface="Calibri"/>
              <a:cs typeface="Calibri"/>
            </a:endParaRPr>
          </a:p>
          <a:p>
            <a:pPr marL="0" indent="0">
              <a:buNone/>
            </a:pPr>
            <a:endParaRPr lang="en-US" sz="2100">
              <a:ea typeface="Calibri"/>
              <a:cs typeface="Calibri"/>
            </a:endParaRPr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051CAF73-FEFE-4DD1-15F9-21F2882C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086" y="1578821"/>
            <a:ext cx="3548742" cy="22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86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38C87-9894-90BF-6780-18FED105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Case Study</a:t>
            </a:r>
          </a:p>
        </p:txBody>
      </p:sp>
      <p:pic>
        <p:nvPicPr>
          <p:cNvPr id="5" name="Picture 4" descr="Vehicle driving uphill in countryside">
            <a:extLst>
              <a:ext uri="{FF2B5EF4-FFF2-40B4-BE49-F238E27FC236}">
                <a16:creationId xmlns:a16="http://schemas.microsoft.com/office/drawing/2014/main" id="{7495B3E5-0797-ECE6-9194-142962991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66" r="9988" b="-3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788A-349B-F57A-6C8B-1F99DAADE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100">
                <a:ea typeface="+mn-lt"/>
                <a:cs typeface="+mn-lt"/>
              </a:rPr>
              <a:t>Now that Outland Adventures is operating smoothly, Blythe and Jim are interested in optimizing their organization. The questions they have asked are these:</a:t>
            </a:r>
          </a:p>
          <a:p>
            <a:pPr marL="0" indent="0">
              <a:buNone/>
            </a:pPr>
            <a:r>
              <a:rPr lang="en-US" sz="2100">
                <a:ea typeface="+mn-lt"/>
                <a:cs typeface="+mn-lt"/>
              </a:rPr>
              <a:t>Does the company sell enough equipment to justify keeping a store or is renting more efficient?</a:t>
            </a:r>
            <a:br>
              <a:rPr lang="en-US" sz="2100">
                <a:ea typeface="+mn-lt"/>
                <a:cs typeface="+mn-lt"/>
              </a:rPr>
            </a:br>
            <a:r>
              <a:rPr lang="en-US" sz="2100">
                <a:ea typeface="+mn-lt"/>
                <a:cs typeface="+mn-lt"/>
              </a:rPr>
              <a:t>Is there a specific location that has a downward trend in bookings?</a:t>
            </a:r>
            <a:br>
              <a:rPr lang="en-US" sz="2100">
                <a:ea typeface="+mn-lt"/>
                <a:cs typeface="+mn-lt"/>
              </a:rPr>
            </a:br>
            <a:r>
              <a:rPr lang="en-US" sz="2100">
                <a:ea typeface="+mn-lt"/>
                <a:cs typeface="+mn-lt"/>
              </a:rPr>
              <a:t>Is there anything in the inventory that is over five years old?</a:t>
            </a:r>
          </a:p>
          <a:p>
            <a:pPr marL="0" indent="0">
              <a:buNone/>
            </a:pPr>
            <a:endParaRPr lang="en-US" sz="2100">
              <a:ea typeface="+mn-lt"/>
              <a:cs typeface="+mn-lt"/>
            </a:endParaRPr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051CAF73-FEFE-4DD1-15F9-21F2882C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086" y="1578821"/>
            <a:ext cx="3548742" cy="22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13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38C87-9894-90BF-6780-18FED105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The Problems</a:t>
            </a:r>
            <a:endParaRPr lang="en-US" sz="5400"/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A788A-349B-F57A-6C8B-1F99DAADE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1700">
              <a:ea typeface="+mn-lt"/>
              <a:cs typeface="+mn-lt"/>
            </a:endParaRPr>
          </a:p>
          <a:p>
            <a:pPr marL="457200" indent="-457200">
              <a:buAutoNum type="arabicParenR"/>
            </a:pPr>
            <a:r>
              <a:rPr lang="en-US" sz="1700">
                <a:ea typeface="+mn-lt"/>
                <a:cs typeface="+mn-lt"/>
              </a:rPr>
              <a:t>So far, they have conducted treks in Africa, Asia, and Southern Europe. Is there any one of those locations that has a downward trend in bookings? </a:t>
            </a:r>
          </a:p>
          <a:p>
            <a:pPr marL="457200" indent="-457200">
              <a:buAutoNum type="arabicParenR"/>
            </a:pPr>
            <a:r>
              <a:rPr lang="en-US" sz="1700">
                <a:ea typeface="+mn-lt"/>
                <a:cs typeface="+mn-lt"/>
              </a:rPr>
              <a:t>Are there inventory items that are over five years old?</a:t>
            </a:r>
            <a:endParaRPr lang="en-US" sz="1700">
              <a:cs typeface="Calibri" panose="020F0502020204030204"/>
            </a:endParaRPr>
          </a:p>
          <a:p>
            <a:pPr marL="457200" indent="-457200">
              <a:buAutoNum type="arabicParenR"/>
            </a:pPr>
            <a:r>
              <a:rPr lang="en-US" sz="1700">
                <a:ea typeface="+mn-lt"/>
                <a:cs typeface="+mn-lt"/>
              </a:rPr>
              <a:t>Do enough customers buy enough equipment to keep equipment sales?</a:t>
            </a:r>
          </a:p>
        </p:txBody>
      </p:sp>
      <p:pic>
        <p:nvPicPr>
          <p:cNvPr id="11" name="Picture 10" descr="Person climbing up cliff">
            <a:extLst>
              <a:ext uri="{FF2B5EF4-FFF2-40B4-BE49-F238E27FC236}">
                <a16:creationId xmlns:a16="http://schemas.microsoft.com/office/drawing/2014/main" id="{A664F659-4C3D-9E81-0762-504E9C6117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24" r="1652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3450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7B68F-835C-6011-9673-7D8C43D2B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362200" cy="5919334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The Design of the Database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045A37AD-5735-38E2-B9B5-76677379B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629" y="4703021"/>
            <a:ext cx="2242458" cy="140728"/>
          </a:xfrm>
          <a:prstGeom prst="rect">
            <a:avLst/>
          </a:prstGeom>
        </p:spPr>
      </p:pic>
      <p:pic>
        <p:nvPicPr>
          <p:cNvPr id="10" name="Picture 10" descr="A diagram of a workflow&#10;&#10;Description automatically generated">
            <a:extLst>
              <a:ext uri="{FF2B5EF4-FFF2-40B4-BE49-F238E27FC236}">
                <a16:creationId xmlns:a16="http://schemas.microsoft.com/office/drawing/2014/main" id="{4AA79B21-AF64-FC2E-BB37-9E780DD91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8168" y="1275391"/>
            <a:ext cx="8170376" cy="4305658"/>
          </a:xfrm>
        </p:spPr>
      </p:pic>
    </p:spTree>
    <p:extLst>
      <p:ext uri="{BB962C8B-B14F-4D97-AF65-F5344CB8AC3E}">
        <p14:creationId xmlns:p14="http://schemas.microsoft.com/office/powerpoint/2010/main" val="1190651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0BFE6-365B-7104-0595-CF179426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4700">
                <a:cs typeface="Calibri Light"/>
              </a:rPr>
              <a:t>Report #1: Trends</a:t>
            </a:r>
            <a:endParaRPr lang="en-US" sz="470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618AF-4A35-A2BC-9006-491FF0E2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4" r="20342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7665-1A97-CD84-88A5-9695A9D95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Step 1: Organize each trip by location name and start date.</a:t>
            </a:r>
          </a:p>
          <a:p>
            <a:r>
              <a:rPr lang="en-US" sz="2200">
                <a:cs typeface="Calibri"/>
              </a:rPr>
              <a:t>Step 2: Print out the number of reservations for that trip.</a:t>
            </a:r>
          </a:p>
          <a:p>
            <a:r>
              <a:rPr lang="en-US" sz="2200">
                <a:cs typeface="Calibri"/>
              </a:rPr>
              <a:t>Step 3: Calculate whether there was an increase or decrease in bookings for that trip.</a:t>
            </a:r>
          </a:p>
          <a:p>
            <a:r>
              <a:rPr lang="en-US" sz="2200">
                <a:cs typeface="Calibri"/>
              </a:rPr>
              <a:t>Step 4: Display the difference in reservations as a percentage.</a:t>
            </a:r>
          </a:p>
        </p:txBody>
      </p:sp>
    </p:spTree>
    <p:extLst>
      <p:ext uri="{BB962C8B-B14F-4D97-AF65-F5344CB8AC3E}">
        <p14:creationId xmlns:p14="http://schemas.microsoft.com/office/powerpoint/2010/main" val="208159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41DD37B-C92F-31A4-133B-408FA7B66854}"/>
              </a:ext>
            </a:extLst>
          </p:cNvPr>
          <p:cNvSpPr/>
          <p:nvPr/>
        </p:nvSpPr>
        <p:spPr>
          <a:xfrm>
            <a:off x="713015" y="1578429"/>
            <a:ext cx="3777342" cy="3331028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1EBAF-2BFE-A4B9-EA74-CCEF64CD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Report</a:t>
            </a:r>
            <a:r>
              <a:rPr lang="en-US" sz="3600">
                <a:solidFill>
                  <a:srgbClr val="FFFFFF"/>
                </a:solidFill>
              </a:rPr>
              <a:t>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</a:t>
            </a:r>
            <a:r>
              <a:rPr lang="en-US" sz="3600">
                <a:solidFill>
                  <a:srgbClr val="FFFFFF"/>
                </a:solidFill>
              </a:rPr>
              <a:t>1: Trends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p:pic>
        <p:nvPicPr>
          <p:cNvPr id="4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F175782-70B9-1746-90E1-875AB21D3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6365" y="1095402"/>
            <a:ext cx="7045310" cy="429141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14:cNvPr>
              <p14:cNvContentPartPr/>
              <p14:nvPr/>
            </p14:nvContentPartPr>
            <p14:xfrm>
              <a:off x="-975359" y="3934460"/>
              <a:ext cx="12700" cy="127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610359" y="3299460"/>
                <a:ext cx="1270000" cy="127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5830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0BFE6-365B-7104-0595-CF179426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4700">
                <a:cs typeface="Calibri Light"/>
              </a:rPr>
              <a:t>Report #2: Expired Inventory</a:t>
            </a:r>
            <a:endParaRPr lang="en-US" sz="470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300618AF-4A35-A2BC-9006-491FF0E2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94" r="20342" b="-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7665-1A97-CD84-88A5-9695A9D95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Step 1: Gather all pieces of equipment and their respective purchase dates into a single table.</a:t>
            </a:r>
          </a:p>
          <a:p>
            <a:r>
              <a:rPr lang="en-US" sz="2200">
                <a:cs typeface="Calibri"/>
              </a:rPr>
              <a:t>Step 2: Check if any items were purchased five or more years ago.</a:t>
            </a:r>
          </a:p>
          <a:p>
            <a:r>
              <a:rPr lang="en-US" sz="2200">
                <a:cs typeface="Calibri"/>
              </a:rPr>
              <a:t>Step 3: Display any items in the database that meet both of those conditions.</a:t>
            </a:r>
          </a:p>
        </p:txBody>
      </p:sp>
    </p:spTree>
    <p:extLst>
      <p:ext uri="{BB962C8B-B14F-4D97-AF65-F5344CB8AC3E}">
        <p14:creationId xmlns:p14="http://schemas.microsoft.com/office/powerpoint/2010/main" val="376658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41DD37B-C92F-31A4-133B-408FA7B66854}"/>
              </a:ext>
            </a:extLst>
          </p:cNvPr>
          <p:cNvSpPr/>
          <p:nvPr/>
        </p:nvSpPr>
        <p:spPr>
          <a:xfrm>
            <a:off x="713015" y="1578429"/>
            <a:ext cx="3777342" cy="3331028"/>
          </a:xfrm>
          <a:prstGeom prst="homePlate">
            <a:avLst/>
          </a:prstGeom>
          <a:solidFill>
            <a:srgbClr val="ED7D3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1EBAF-2BFE-A4B9-EA74-CCEF64CD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Report</a:t>
            </a:r>
            <a:r>
              <a:rPr lang="en-US" sz="3600">
                <a:solidFill>
                  <a:srgbClr val="FFFFFF"/>
                </a:solidFill>
              </a:rPr>
              <a:t>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#</a:t>
            </a:r>
            <a:r>
              <a:rPr lang="en-US" sz="3600">
                <a:solidFill>
                  <a:srgbClr val="FFFFFF"/>
                </a:solidFill>
              </a:rPr>
              <a:t>2: Expired Inventory   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Output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14:cNvPr>
              <p14:cNvContentPartPr/>
              <p14:nvPr/>
            </p14:nvContentPartPr>
            <p14:xfrm>
              <a:off x="-975359" y="3934460"/>
              <a:ext cx="12700" cy="127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7F3AA1-BFD4-B0AD-C19C-DF8F8B2A250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10359" y="3299460"/>
                <a:ext cx="1270000" cy="1270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EBB8983-C8AB-0FA8-A3FA-98CB67E81A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152072" y="2677636"/>
            <a:ext cx="6459855" cy="1133475"/>
          </a:xfrm>
        </p:spPr>
      </p:pic>
    </p:spTree>
    <p:extLst>
      <p:ext uri="{BB962C8B-B14F-4D97-AF65-F5344CB8AC3E}">
        <p14:creationId xmlns:p14="http://schemas.microsoft.com/office/powerpoint/2010/main" val="1614931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87">
      <a:dk1>
        <a:srgbClr val="000000"/>
      </a:dk1>
      <a:lt1>
        <a:srgbClr val="FFFFFF"/>
      </a:lt1>
      <a:dk2>
        <a:srgbClr val="BBAA9C"/>
      </a:dk2>
      <a:lt2>
        <a:srgbClr val="E7E6E6"/>
      </a:lt2>
      <a:accent1>
        <a:srgbClr val="668A60"/>
      </a:accent1>
      <a:accent2>
        <a:srgbClr val="702128"/>
      </a:accent2>
      <a:accent3>
        <a:srgbClr val="46708C"/>
      </a:accent3>
      <a:accent4>
        <a:srgbClr val="BB2606"/>
      </a:accent4>
      <a:accent5>
        <a:srgbClr val="F1910F"/>
      </a:accent5>
      <a:accent6>
        <a:srgbClr val="FBD5AD"/>
      </a:accent6>
      <a:hlink>
        <a:srgbClr val="6F2127"/>
      </a:hlink>
      <a:folHlink>
        <a:srgbClr val="BB2606"/>
      </a:folHlink>
    </a:clrScheme>
    <a:fontScheme name="Custom 24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astal_Presentation_TM33468121_Win32_JC_SL_v3" id="{EB91EBED-606F-4526-98F2-0BC37D122083}" vid="{0066A017-97AF-4FCB-BD31-68FEF3C011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office theme</vt:lpstr>
      <vt:lpstr>Office Theme</vt:lpstr>
      <vt:lpstr>Outland Adventures</vt:lpstr>
      <vt:lpstr>The Case Study</vt:lpstr>
      <vt:lpstr>The Case Study</vt:lpstr>
      <vt:lpstr>The Problems</vt:lpstr>
      <vt:lpstr>The Design of the Database</vt:lpstr>
      <vt:lpstr>Report #1: Trends</vt:lpstr>
      <vt:lpstr>Report #1: Trends Output</vt:lpstr>
      <vt:lpstr>Report #2: Expired Inventory</vt:lpstr>
      <vt:lpstr>Report #2: Expired Inventory   Output</vt:lpstr>
      <vt:lpstr>Report #3: Total Equipment Purchases</vt:lpstr>
      <vt:lpstr>     Report        #3: Total Equipment Purchases Output</vt:lpstr>
      <vt:lpstr>Assumptions made in the Design:</vt:lpstr>
      <vt:lpstr>Assumptions made in the Design: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2023-07-10T18:14:26Z</dcterms:created>
  <dcterms:modified xsi:type="dcterms:W3CDTF">2023-07-22T12:16:30Z</dcterms:modified>
</cp:coreProperties>
</file>